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7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760" y="4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3657600" y="0"/>
            <a:ext cx="54864" cy="685800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4754880"/>
            <a:ext cx="365760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1005840" cy="100584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75488" y="1033271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080C14"/>
                </a:solidFill>
                <a:latin typeface="Calibri"/>
              </a:rPr>
              <a:t>AA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2331720"/>
            <a:ext cx="3200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ALLEN ALLISON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92608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D000"/>
                </a:solidFill>
                <a:latin typeface="Calibri"/>
              </a:rPr>
              <a:t>Chief Information Security Officer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329184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Cybersecurity Executive | CISO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" y="48920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890A0"/>
                </a:solidFill>
                <a:latin typeface="Calibri"/>
              </a:rPr>
              <a:t>AA@allenallison.com  ·  linkedin.com/in/allen-allison-ciso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23360" y="1828800"/>
            <a:ext cx="7772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Calibri"/>
              </a:rPr>
              <a:t>FDA PREMARKET CYBERSECURITY
GUIDANCE 2026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23360" y="320040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FD000"/>
                </a:solidFill>
                <a:latin typeface="Calibri"/>
              </a:rPr>
              <a:t>Executive Briefing  ·  What Changed &amp; What It Means For Your Organization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23360" y="3703320"/>
            <a:ext cx="502920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023360" y="3840480"/>
            <a:ext cx="7772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890A0"/>
                </a:solidFill>
                <a:latin typeface="Calibri"/>
              </a:rPr>
              <a:t>Issued February 3, 2026  ·  FDA CDRH &amp; CBER  ·  Docket FDA-2021-D-1158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TRANSPARENCY &amp; CYBERSECURITY LABELING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What Manufacturers Must Disclose — and Why It's a Safety Requirement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10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17320"/>
            <a:ext cx="5486400" cy="4754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0040" y="1417320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02920" y="1600200"/>
            <a:ext cx="5120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000"/>
                </a:solidFill>
                <a:latin typeface="Calibri"/>
              </a:rPr>
              <a:t>📢  REQUIRED LABELING ELEMENTS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1965960"/>
            <a:ext cx="27432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02920" y="2075688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All cybersecurity controls implemented in the device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2651760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Known but unmitigated vulnerabilities and residual risks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227832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All communication interfaces and network connections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803904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Secure configuration instructions for deployment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4379976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Patch/update procedures and timelines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956048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Instructions for end-of-life security management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2920" y="5532120"/>
            <a:ext cx="5120640" cy="52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How to detect and respond to cybersecurity incidents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1417320"/>
            <a:ext cx="5577840" cy="27432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6126480" y="1417320"/>
            <a:ext cx="5577840" cy="457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309360" y="1600200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000"/>
                </a:solidFill>
                <a:latin typeface="Calibri"/>
              </a:rPr>
              <a:t>📋  CYBERSECURITY MANAGEMENT PLAN (CMP)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9360" y="1965960"/>
            <a:ext cx="36576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309360" y="2103120"/>
            <a:ext cx="51206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How the manufacturer will monitor postmarket vulnerabilities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9360" y="2633472"/>
            <a:ext cx="51206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Coordinated vulnerability disclosure process (CVD)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09360" y="3163824"/>
            <a:ext cx="51206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 dirty="0">
                <a:solidFill>
                  <a:srgbClr val="CCD0D8"/>
                </a:solidFill>
                <a:latin typeface="Calibri"/>
              </a:rPr>
              <a:t>→  Patch availability and deployment commitments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09360" y="3694175"/>
            <a:ext cx="51206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End-of-support notification to customers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09360" y="4224527"/>
            <a:ext cx="512064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Communication plan for security advisories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126480" y="4526280"/>
            <a:ext cx="5577840" cy="1645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6126480" y="4637686"/>
            <a:ext cx="5577840" cy="4572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309360" y="4793134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E74C3C"/>
                </a:solidFill>
                <a:latin typeface="Calibri"/>
              </a:rPr>
              <a:t>⚠  REGULATORY CONSEQUENCE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309360" y="5140606"/>
            <a:ext cx="3657600" cy="27432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309360" y="5250334"/>
            <a:ext cx="51206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 dirty="0">
                <a:solidFill>
                  <a:srgbClr val="CCD0D8"/>
                </a:solidFill>
                <a:latin typeface="Calibri"/>
              </a:rPr>
              <a:t>Failure to disclose adequate cybersecurity information may render a device MISBRANDED under §502(f) or §502(j) of the FD&amp;C Act. For cyber devices, non-compliance with §524B(b)(2) is a prohibited act under §301(q).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ACTION ITEMS FOR YOUR ORGANIZATION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What To Do Now — Prioritized by Urgency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11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17320"/>
            <a:ext cx="11521440" cy="146304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0040" y="1417320"/>
            <a:ext cx="11521440" cy="4572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20040" y="1417320"/>
            <a:ext cx="1645920" cy="146304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0040" y="1911303"/>
            <a:ext cx="5029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1920240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E74C3C"/>
                </a:solidFill>
                <a:latin typeface="Calibri"/>
              </a:rPr>
              <a:t>IMMEDIATE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57400" y="1737360"/>
            <a:ext cx="9601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Audit all current premarket submissions — do they address the 5 security objectives?  ·  Assess whether your devices meet the "cyber device" definition under §524B  ·  Map your current submission documentation against new SBOM requirements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" y="2990088"/>
            <a:ext cx="11521440" cy="146304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320040" y="2990088"/>
            <a:ext cx="1152144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320040" y="2990088"/>
            <a:ext cx="1645920" cy="146304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20040" y="3484071"/>
            <a:ext cx="5029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🟡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3493008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D000"/>
                </a:solidFill>
                <a:latin typeface="Calibri"/>
              </a:rPr>
              <a:t>SHORT-TERM (30–90 DAYS)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57400" y="3310128"/>
            <a:ext cx="9601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Integrate threat modeling into your design review process as a standing gate  ·  Stand up a continuous SBOM process — not a point-in-time document  ·  Audit third-party software components against CISA's KEV Catalog  ·  Develop or update your Cybersecurity Management Plan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20040" y="4562856"/>
            <a:ext cx="11521440" cy="146304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320040" y="4562856"/>
            <a:ext cx="11521440" cy="4572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320040" y="4562856"/>
            <a:ext cx="1645920" cy="146304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20040" y="5056839"/>
            <a:ext cx="5029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 dirty="0">
                <a:solidFill>
                  <a:srgbClr val="FFFFFF"/>
                </a:solidFill>
                <a:latin typeface="Calibri"/>
              </a:rPr>
              <a:t>🟢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5065776"/>
            <a:ext cx="10972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 dirty="0">
                <a:solidFill>
                  <a:srgbClr val="2ECC71"/>
                </a:solidFill>
                <a:latin typeface="Calibri"/>
              </a:rPr>
              <a:t>STRATEGIC (90–180 DAYS)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7400" y="4882896"/>
            <a:ext cx="9601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Implement a Secure Product Development Framework (SPDF) or validate existing processes against FDA expectations  ·  Establish a Product Security Incident Response Team (PSIRT) with defined escalation paths  ·  Update device labeling templates to include all required cybersecurity disclosures  ·  Train quality, regulatory, and engineering teams on QMSR cybersecurity integration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20040" y="6172200"/>
            <a:ext cx="11521440" cy="256032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320040" y="6172200"/>
            <a:ext cx="1152144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502920" y="6199632"/>
            <a:ext cx="111556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D000"/>
                </a:solidFill>
                <a:latin typeface="Calibri"/>
              </a:rPr>
              <a:t>📅  EFFECTIVE DATE: February 3, 2026 — Supersedes June 27, 2025 guidance.  Questions: CyberMed@fda.hhs.gov  ·  Docket: FDA-2021-D-1158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3657600" y="0"/>
            <a:ext cx="54864" cy="685800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4754880"/>
            <a:ext cx="365760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1005840"/>
            <a:ext cx="1005840" cy="100584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75488" y="1033271"/>
            <a:ext cx="100584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080C14"/>
                </a:solidFill>
                <a:latin typeface="Calibri"/>
              </a:rPr>
              <a:t>AA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2331720"/>
            <a:ext cx="32004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ALLEN ALLISON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926080"/>
            <a:ext cx="3200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FFD000"/>
                </a:solidFill>
                <a:latin typeface="Calibri"/>
              </a:rPr>
              <a:t>Chief Information Security Officer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3291840"/>
            <a:ext cx="3200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Cybersecurity Executive | CISO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1480" y="4892040"/>
            <a:ext cx="3200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890A0"/>
                </a:solidFill>
                <a:latin typeface="Calibri"/>
              </a:rPr>
              <a:t>AA@allenallison.com
linkedin.com/in/allen-allison-ciso
allenallison.com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23360" y="1920240"/>
            <a:ext cx="77724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Calibri"/>
              </a:rPr>
              <a:t>Questions &amp;
Discussion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23360" y="3401568"/>
            <a:ext cx="457200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023360" y="3538728"/>
            <a:ext cx="7772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FD000"/>
                </a:solidFill>
                <a:latin typeface="Calibri"/>
              </a:rPr>
              <a:t>FDA Premarket Cybersecurity Guidance 2026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23360" y="3977639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890A0"/>
                </a:solidFill>
                <a:latin typeface="Calibri"/>
              </a:rPr>
              <a:t>Docket FDA-2021-D-1158  ·  Issued February 3, 2026
Document number GUI00001825  ·  Contact: CyberMed@fda.hhs.gov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Topics Covered in This Briefing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02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1417320"/>
            <a:ext cx="5486400" cy="14173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65760" y="1417320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65760" y="1417320"/>
            <a:ext cx="594360" cy="141732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65760" y="1417320"/>
            <a:ext cx="594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000"/>
                </a:solidFill>
                <a:latin typeface="Calibri"/>
              </a:rPr>
              <a:t>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" y="16002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What Changed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2011680"/>
            <a:ext cx="4663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Key updates from the 2014 guidance and why FDA issued new guidance now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" y="2990088"/>
            <a:ext cx="5486400" cy="14173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365760" y="2990088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365760" y="2990088"/>
            <a:ext cx="594360" cy="141732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65760" y="2990088"/>
            <a:ext cx="594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000"/>
                </a:solidFill>
                <a:latin typeface="Calibri"/>
              </a:rPr>
              <a:t>02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3172968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Scope &amp; Applicability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584448"/>
            <a:ext cx="4663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Which devices and submissions are covered — including cyber devices under §524B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" y="4562856"/>
            <a:ext cx="5486400" cy="14173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365760" y="4562856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365760" y="4562856"/>
            <a:ext cx="594360" cy="141732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65760" y="4562856"/>
            <a:ext cx="594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000"/>
                </a:solidFill>
                <a:latin typeface="Calibri"/>
              </a:rPr>
              <a:t>03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" y="4745736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The SPDF Framework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" y="5157216"/>
            <a:ext cx="4663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Secure Product Development Framework — what FDA expects from manufacturers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72200" y="1417320"/>
            <a:ext cx="5486400" cy="14173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6172200" y="1417320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6172200" y="1417320"/>
            <a:ext cx="594360" cy="141732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172200" y="1417320"/>
            <a:ext cx="594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000"/>
                </a:solidFill>
                <a:latin typeface="Calibri"/>
              </a:rPr>
              <a:t>04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0" y="1600200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Security Risk Management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8000" y="2011680"/>
            <a:ext cx="4663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Threat modeling, SBOM, cybersecurity risk assessment requirements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72200" y="2990088"/>
            <a:ext cx="5486400" cy="14173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5"/>
          <p:cNvSpPr/>
          <p:nvPr/>
        </p:nvSpPr>
        <p:spPr>
          <a:xfrm>
            <a:off x="6172200" y="2990088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6172200" y="2990088"/>
            <a:ext cx="594360" cy="141732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6172200" y="2990088"/>
            <a:ext cx="594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000"/>
                </a:solidFill>
                <a:latin typeface="Calibri"/>
              </a:rPr>
              <a:t>05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0" y="3172968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Transparency &amp; Labeling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00" y="3584448"/>
            <a:ext cx="4663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Cybersecurity Management Plans and labeling obligations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72200" y="4562856"/>
            <a:ext cx="5486400" cy="14173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ectangle 41"/>
          <p:cNvSpPr/>
          <p:nvPr/>
        </p:nvSpPr>
        <p:spPr>
          <a:xfrm>
            <a:off x="6172200" y="4562856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ectangle 42"/>
          <p:cNvSpPr/>
          <p:nvPr/>
        </p:nvSpPr>
        <p:spPr>
          <a:xfrm>
            <a:off x="6172200" y="4562856"/>
            <a:ext cx="594360" cy="141732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6172200" y="4562856"/>
            <a:ext cx="594360" cy="1417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000"/>
                </a:solidFill>
                <a:latin typeface="Calibri"/>
              </a:rPr>
              <a:t>06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58000" y="4745736"/>
            <a:ext cx="46634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Action Items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58000" y="5157216"/>
            <a:ext cx="466344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What your organization needs to do now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731520" y="1371600"/>
            <a:ext cx="2011680" cy="201168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20116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080C14"/>
                </a:solidFill>
                <a:latin typeface="Calibri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233172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Calibri"/>
              </a:rPr>
              <a:t>WHAT CHANGED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3291840"/>
            <a:ext cx="411480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200400" y="34290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0D8"/>
                </a:solidFill>
                <a:latin typeface="Calibri"/>
              </a:rPr>
              <a:t>From 2014 Guidance to 2026 — A Decade of Evolution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WHAT CHANGED FROM 2014 TO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Key Regulatory Shifts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04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17320"/>
            <a:ext cx="370332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0040" y="1417320"/>
            <a:ext cx="37033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" y="155448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920240"/>
            <a:ext cx="3429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Cybersecurity = Patient Safety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286000"/>
            <a:ext cx="34290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Explicitly embedded in the Quality Management System Regulation (QMSR). No longer a separate track — it's part of device safety by definition.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33672" y="1417320"/>
            <a:ext cx="370332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233672" y="1417320"/>
            <a:ext cx="37033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370832" y="155448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70832" y="1920240"/>
            <a:ext cx="3429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SPDF Now Expected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70832" y="2286000"/>
            <a:ext cx="34290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The Secure Product Development Framework (SPDF) is the recommended approach to satisfy QMSR cybersecurity requirements across the total product lifecycle.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147304" y="1417320"/>
            <a:ext cx="370332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8147304" y="1417320"/>
            <a:ext cx="37033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284464" y="155448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84464" y="1920240"/>
            <a:ext cx="3429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SBOM Required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4464" y="2286000"/>
            <a:ext cx="34290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A complete Software Bill of Materials is required for all submissions — every proprietary, commercial, and open source component must be documented and assessed.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040" y="3840480"/>
            <a:ext cx="370332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320040" y="3840480"/>
            <a:ext cx="37033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457200" y="397764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⚖️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4343400"/>
            <a:ext cx="3429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Section 524B Codified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4709160"/>
            <a:ext cx="34290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FDORA (2022) added §524B to the FD&amp;C Act. Cyber devices must now legally comply with cybersecurity requirements — not just recommended practice.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233672" y="3840480"/>
            <a:ext cx="370332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4233672" y="3840480"/>
            <a:ext cx="37033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4370832" y="397764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🔍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70832" y="4343400"/>
            <a:ext cx="3429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Threat Modeling Mandated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70832" y="4709160"/>
            <a:ext cx="34290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Threat modeling must occur throughout the design process, not just at submission. Hospital networks should be assumed hostile by default.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147304" y="3840480"/>
            <a:ext cx="370332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8147304" y="3840480"/>
            <a:ext cx="37033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8284464" y="3977640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FFFFFF"/>
                </a:solidFill>
                <a:latin typeface="Calibri"/>
              </a:rPr>
              <a:t>📢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84464" y="4343400"/>
            <a:ext cx="3429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Transparency Obligations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84464" y="4709160"/>
            <a:ext cx="342900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Device labeling must disclose cybersecurity controls, known vulnerabilities, update procedures, and secure configuration guidance.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SCOPE &amp; APPLICABILITY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Which Devices and Submissions Are Covered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05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17320"/>
            <a:ext cx="5486400" cy="4754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0040" y="1417320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02920" y="1600200"/>
            <a:ext cx="5120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2ECC71"/>
                </a:solidFill>
                <a:latin typeface="Calibri"/>
              </a:rPr>
              <a:t>✅  APPLIES TO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1965960"/>
            <a:ext cx="2743200" cy="27432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02920" y="2057400"/>
            <a:ext cx="5120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→  All devices with software, firmware, or programmable logic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2624328"/>
            <a:ext cx="5120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→  Premarket submissions: 510(k), PMA, De Novo, HDE, BLA, IND, IDE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191256"/>
            <a:ext cx="5120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→  Devices that DO NOT require premarket submission (510(k)-exempt)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758183"/>
            <a:ext cx="5120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→  Combination products with device constituent parts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4325112"/>
            <a:ext cx="5120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→  "Cyber devices" as defined in §524B of the FD&amp;C Act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892040"/>
            <a:ext cx="51206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→  Both CDRH and CBER regulated devices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1417320"/>
            <a:ext cx="5577840" cy="4754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126480" y="1417320"/>
            <a:ext cx="5577840" cy="457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309360" y="1600200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000"/>
                </a:solidFill>
                <a:latin typeface="Calibri"/>
              </a:rPr>
              <a:t>⚡  CYBER DEVICE — §524B DEFINITION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09360" y="1965960"/>
            <a:ext cx="32004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309360" y="2057400"/>
            <a:ext cx="5212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A device qualifies as a "cyber device" when it meets ALL three criteria: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309360" y="2651760"/>
            <a:ext cx="411480" cy="68580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309360" y="2651760"/>
            <a:ext cx="411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80C14"/>
                </a:solidFill>
                <a:latin typeface="Calibri"/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812280" y="269748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Includes software validated, installed, or authorized by the sponsor as a device or in a device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09360" y="3520439"/>
            <a:ext cx="411480" cy="68580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309360" y="3520439"/>
            <a:ext cx="411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80C14"/>
                </a:solidFill>
                <a:latin typeface="Calibri"/>
              </a:rPr>
              <a:t>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12280" y="356616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Has the ability to connect to the internet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309360" y="4389120"/>
            <a:ext cx="411480" cy="68580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309360" y="4389120"/>
            <a:ext cx="41148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080C14"/>
                </a:solidFill>
                <a:latin typeface="Calibri"/>
              </a:rPr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12280" y="4434840"/>
            <a:ext cx="47548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CCD0D8"/>
                </a:solidFill>
                <a:latin typeface="Calibri"/>
              </a:rPr>
              <a:t>Contains technological characteristics that could be vulnerable to cybersecurity threats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09360" y="5349240"/>
            <a:ext cx="5212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FFD000"/>
                </a:solidFill>
                <a:latin typeface="Calibri"/>
              </a:rPr>
              <a:t>⚠  Failure to comply with §524B(b)(2) is a prohibited act under §301(q) of the FD&amp;C Act.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731520" y="1371600"/>
            <a:ext cx="2011680" cy="201168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20116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 i="0">
                <a:solidFill>
                  <a:srgbClr val="080C14"/>
                </a:solidFill>
                <a:latin typeface="Calibri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233172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THE SPDF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3291840"/>
            <a:ext cx="411480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200400" y="342900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D0D8"/>
                </a:solidFill>
                <a:latin typeface="Calibri"/>
              </a:rPr>
              <a:t>Secure Product Development Framework — What FDA Expects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SECURE PRODUCT DEVELOPMENT FRAMEWORK (SPDF)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FDA's Recommended Approach to Satisfy QMSR Cybersecurity Requirements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07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17320"/>
            <a:ext cx="2788920" cy="41148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0040" y="1417320"/>
            <a:ext cx="27889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325880" y="16002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Calibri"/>
              </a:rPr>
              <a:t>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2148840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000"/>
                </a:solidFill>
                <a:latin typeface="Calibri"/>
              </a:rPr>
              <a:t>Security Risk
Management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788920"/>
            <a:ext cx="2514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Threat modeling, cybersecurity risk assessment, SBOM, vulnerability management across the TPLC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46120" y="1417320"/>
            <a:ext cx="2788920" cy="41148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3246120" y="1417320"/>
            <a:ext cx="27889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4251960" y="16002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Calibri"/>
              </a:rPr>
              <a:t>🏗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83280" y="2148840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000"/>
                </a:solidFill>
                <a:latin typeface="Calibri"/>
              </a:rPr>
              <a:t>Security
Architecture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83280" y="2788920"/>
            <a:ext cx="2514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Implementation of security controls: authentication, authorization, cryptography, confidentiality, updatability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72200" y="1417320"/>
            <a:ext cx="2788920" cy="41148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172200" y="1417320"/>
            <a:ext cx="27889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178040" y="16002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Calibri"/>
              </a:rPr>
              <a:t>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09360" y="2148840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000"/>
                </a:solidFill>
                <a:latin typeface="Calibri"/>
              </a:rPr>
              <a:t>Cybersecurity
Testing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09360" y="2788920"/>
            <a:ext cx="2514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Penetration testing, fuzz testing, vulnerability scanning, static/dynamic analysis — documented and submitted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98280" y="1417320"/>
            <a:ext cx="2788920" cy="41148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9098280" y="1417320"/>
            <a:ext cx="278892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10104120" y="1600200"/>
            <a:ext cx="6400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Calibri"/>
              </a:rPr>
              <a:t>📋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35440" y="2148840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D000"/>
                </a:solidFill>
                <a:latin typeface="Calibri"/>
              </a:rPr>
              <a:t>Submission
Documentation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35440" y="2788920"/>
            <a:ext cx="2514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Security risk management report, architecture views, testing results, SBOM — all required in premarket submissions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20040" y="5715000"/>
            <a:ext cx="11521440" cy="502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320040" y="5715000"/>
            <a:ext cx="11521440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502920" y="5760720"/>
            <a:ext cx="11155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FD000"/>
                </a:solidFill>
                <a:latin typeface="Calibri"/>
              </a:rPr>
              <a:t>APPLIES ACROSS THE TOTAL PRODUCT LIFECYCLE (TPLC):  Design  →  Development  →  Manufacturing  →  Distribution  →  Postmarket  →  Decommission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SECURITY RISK MANAGEMENT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Threat Modeling · Risk Assessment · SBOM · Vulnerability Management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08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0040" y="1417320"/>
            <a:ext cx="5486400" cy="4754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320040" y="1417320"/>
            <a:ext cx="548640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02920" y="1600200"/>
            <a:ext cx="5120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000"/>
                </a:solidFill>
                <a:latin typeface="Calibri"/>
              </a:rPr>
              <a:t>🎯  THREAT MODELING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1965960"/>
            <a:ext cx="27432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02920" y="2057400"/>
            <a:ext cx="51206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Must be performed throughout the design process — not a one-time submission artifact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2679192"/>
            <a:ext cx="51206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Assumes hospital networks are hostile (adversary controls network traffic)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300984"/>
            <a:ext cx="51206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Must capture risks from supply chain, manufacturing, deployment, interoperability, and decommission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" y="3922776"/>
            <a:ext cx="51206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Identifies security objectives, risks, vulnerabilities, and countermeasures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4544568"/>
            <a:ext cx="512064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Results must be traceable to SBOM and cybersecurity risk assessment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1417320"/>
            <a:ext cx="5577840" cy="22402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6126480" y="1417320"/>
            <a:ext cx="5577840" cy="45720"/>
          </a:xfrm>
          <a:prstGeom prst="rect">
            <a:avLst/>
          </a:prstGeom>
          <a:solidFill>
            <a:srgbClr val="FF8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309360" y="1600200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D000"/>
                </a:solidFill>
                <a:latin typeface="Calibri"/>
              </a:rPr>
              <a:t>📦  SOFTWARE BILL OF MATERIALS (SBOM)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309360" y="1965960"/>
            <a:ext cx="36576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309360" y="2103120"/>
            <a:ext cx="5120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Every software component — proprietary, OTS, and open source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09360" y="2578608"/>
            <a:ext cx="5120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Component version, support status, and known vulnerabilities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09360" y="3054096"/>
            <a:ext cx="5120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Vulnerabilities on CISA's Known Exploited Vulnerabilities (KEV) Catalog must be designed out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09360" y="3529584"/>
            <a:ext cx="5120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CCD0D8"/>
                </a:solidFill>
                <a:latin typeface="Calibri"/>
              </a:rPr>
              <a:t>→  Traceability to security risk assessment required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126480" y="3794760"/>
            <a:ext cx="5577840" cy="237744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6126480" y="3794760"/>
            <a:ext cx="5577840" cy="45720"/>
          </a:xfrm>
          <a:prstGeom prst="rect">
            <a:avLst/>
          </a:prstGeom>
          <a:solidFill>
            <a:srgbClr val="2E86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6309360" y="3977639"/>
            <a:ext cx="52120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5DADE8"/>
                </a:solidFill>
                <a:latin typeface="Calibri"/>
              </a:rPr>
              <a:t>⚠  CYBERSECURITY RISK ASSESSMENT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309360" y="4343400"/>
            <a:ext cx="3657600" cy="27432"/>
          </a:xfrm>
          <a:prstGeom prst="rect">
            <a:avLst/>
          </a:prstGeom>
          <a:solidFill>
            <a:srgbClr val="5DAD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309360" y="4480560"/>
            <a:ext cx="51206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→  Non-probabilistic approach — focuses on exploitability, not frequency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09360" y="4919472"/>
            <a:ext cx="51206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→  Exploitability increases over the device lifecycle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09360" y="5358384"/>
            <a:ext cx="51206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→  Acceptance criteria must account for TPLC (not just day-0 risk)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309360" y="5797296"/>
            <a:ext cx="512064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→  CISA KEV catalog vulnerabilities = known exploited = design them out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0C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887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88720"/>
            <a:ext cx="12188952" cy="36576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9728" cy="1188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20040" y="164592"/>
            <a:ext cx="10515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SECURITY ARCHITECTURE &amp; TESTING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749808"/>
            <a:ext cx="10515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D000"/>
                </a:solidFill>
                <a:latin typeface="Calibri"/>
              </a:rPr>
              <a:t>Required Controls and Verification Evidence for Premarket Submissions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256032"/>
            <a:ext cx="7315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2200" b="1" i="0">
                <a:solidFill>
                  <a:srgbClr val="FFD000"/>
                </a:solidFill>
                <a:latin typeface="Calibri"/>
              </a:rPr>
              <a:t>09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74320" y="6510528"/>
            <a:ext cx="1188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80C14"/>
                </a:solidFill>
                <a:latin typeface="Calibri"/>
              </a:rPr>
              <a:t>CONFIDENTIAL  ·  ALLEN ALLISON  ·  CISO  ·  FDA PREMARKET CYBERSECURITY GUIDANCE 2026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1463040"/>
            <a:ext cx="11430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FD000"/>
                </a:solidFill>
                <a:latin typeface="Calibri"/>
              </a:rPr>
              <a:t>FDA SECURITY OBJECTIVES — ALL DEVICES MUST ADDRESS: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1874519"/>
            <a:ext cx="2148840" cy="502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65760" y="1874519"/>
            <a:ext cx="214884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" y="1938528"/>
            <a:ext cx="1965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Authenticity (incl. Integrity)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51760" y="1874519"/>
            <a:ext cx="2148840" cy="502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2651760" y="1874519"/>
            <a:ext cx="214884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43200" y="1938528"/>
            <a:ext cx="1965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Authorization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37760" y="1874519"/>
            <a:ext cx="2148840" cy="502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937760" y="1874519"/>
            <a:ext cx="214884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029200" y="1938528"/>
            <a:ext cx="1965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Availability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223760" y="1874519"/>
            <a:ext cx="2148840" cy="502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223760" y="1874519"/>
            <a:ext cx="214884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315200" y="1938528"/>
            <a:ext cx="1965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Confidentiality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509760" y="1874519"/>
            <a:ext cx="2148840" cy="50292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ectangle 24"/>
          <p:cNvSpPr/>
          <p:nvPr/>
        </p:nvSpPr>
        <p:spPr>
          <a:xfrm>
            <a:off x="9509760" y="1874519"/>
            <a:ext cx="2148840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9601200" y="1938528"/>
            <a:ext cx="19659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Secure &amp; Timely Updatability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0040" y="2514600"/>
            <a:ext cx="3749039" cy="3611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>
          <a:xfrm>
            <a:off x="320040" y="2514600"/>
            <a:ext cx="3749039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57200" y="2670048"/>
            <a:ext cx="3474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D000"/>
                </a:solidFill>
                <a:latin typeface="Calibri"/>
              </a:rPr>
              <a:t>🔑  Authentication &amp; Authorization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3035808"/>
            <a:ext cx="22860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457200" y="312724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Multi-factor authentication required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3675887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Role-based access control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422452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Unique device identity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477316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Session management controls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532180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No hardcoded credentials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233672" y="2514600"/>
            <a:ext cx="3749039" cy="3611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4233672" y="2514600"/>
            <a:ext cx="3749039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370832" y="2670048"/>
            <a:ext cx="3474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D000"/>
                </a:solidFill>
                <a:latin typeface="Calibri"/>
              </a:rPr>
              <a:t>🔒  Cryptography &amp; Integrity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370832" y="3035808"/>
            <a:ext cx="22860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370832" y="312724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Encrypted communications (TLS 1.2+)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370832" y="3675887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Code signing for firmware/software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370832" y="422452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Tamper detection mechanisms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370832" y="477316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Secure boot where applicable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370832" y="532180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Key management processes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147304" y="2514600"/>
            <a:ext cx="3749039" cy="361188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5"/>
          <p:cNvSpPr/>
          <p:nvPr/>
        </p:nvSpPr>
        <p:spPr>
          <a:xfrm>
            <a:off x="8147304" y="2514600"/>
            <a:ext cx="3749039" cy="45720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8284464" y="2670048"/>
            <a:ext cx="3474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D000"/>
                </a:solidFill>
                <a:latin typeface="Calibri"/>
              </a:rPr>
              <a:t>🔄  Resilience &amp; Updates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284464" y="3035808"/>
            <a:ext cx="2286000" cy="27432"/>
          </a:xfrm>
          <a:prstGeom prst="rect">
            <a:avLst/>
          </a:prstGeom>
          <a:solidFill>
            <a:srgbClr val="FFD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8284464" y="312724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Secure and authenticated update mechanism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284464" y="3675887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Ability to update in the field without downtime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284464" y="422452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Audit logging and event detection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284464" y="477316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Backup and recovery capabilities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284464" y="5321808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CCD0D8"/>
                </a:solidFill>
                <a:latin typeface="Calibri"/>
              </a:rPr>
              <a:t>·  End-of-life planning documented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20040" y="6199632"/>
            <a:ext cx="11521440" cy="228600"/>
          </a:xfrm>
          <a:prstGeom prst="rect">
            <a:avLst/>
          </a:prstGeom>
          <a:solidFill>
            <a:srgbClr val="0F1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502920" y="6217920"/>
            <a:ext cx="11155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FD000"/>
                </a:solidFill>
                <a:latin typeface="Calibri"/>
              </a:rPr>
              <a:t>🧪  REQUIRED TESTING:  Penetration testing  ·  Fuzz testing  ·  Static/dynamic analysis  ·  Vulnerability scanning  ·  Binary analysis — all results must be submitted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1526</Words>
  <Application>Microsoft Macintosh PowerPoint</Application>
  <PresentationFormat>Custom</PresentationFormat>
  <Paragraphs>190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Allen Allison</cp:lastModifiedBy>
  <cp:revision>2</cp:revision>
  <dcterms:created xsi:type="dcterms:W3CDTF">2013-01-27T09:14:16Z</dcterms:created>
  <dcterms:modified xsi:type="dcterms:W3CDTF">2026-03-22T17:55:04Z</dcterms:modified>
  <cp:category/>
</cp:coreProperties>
</file>